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2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 ilość</a:t>
            </a:r>
            <a:r>
              <a:rPr lang="pl-PL" baseline="0" dirty="0" smtClean="0"/>
              <a:t> uczniów </a:t>
            </a:r>
            <a:endParaRPr lang="pl-PL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ilość uczniów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LO</c:v>
                </c:pt>
                <c:pt idx="1">
                  <c:v>TE</c:v>
                </c:pt>
                <c:pt idx="2">
                  <c:v>LP</c:v>
                </c:pt>
                <c:pt idx="3">
                  <c:v>ZSZ</c:v>
                </c:pt>
                <c:pt idx="4">
                  <c:v>Bd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</c:v>
                </c:pt>
                <c:pt idx="1">
                  <c:v>7</c:v>
                </c:pt>
                <c:pt idx="2">
                  <c:v>0</c:v>
                </c:pt>
                <c:pt idx="3">
                  <c:v>9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ilość uczniów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LO</c:v>
                </c:pt>
                <c:pt idx="1">
                  <c:v>TE</c:v>
                </c:pt>
                <c:pt idx="2">
                  <c:v>LP</c:v>
                </c:pt>
                <c:pt idx="3">
                  <c:v>ZSZ</c:v>
                </c:pt>
                <c:pt idx="4">
                  <c:v>BD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0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ilość uczniów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LO</c:v>
                </c:pt>
                <c:pt idx="1">
                  <c:v>TE</c:v>
                </c:pt>
                <c:pt idx="2">
                  <c:v>LP</c:v>
                </c:pt>
                <c:pt idx="3">
                  <c:v>ZSZ</c:v>
                </c:pt>
                <c:pt idx="4">
                  <c:v>BD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1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ilość uczniów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LO</c:v>
                </c:pt>
                <c:pt idx="1">
                  <c:v>TE</c:v>
                </c:pt>
                <c:pt idx="2">
                  <c:v>LP</c:v>
                </c:pt>
                <c:pt idx="3">
                  <c:v>ZSZ</c:v>
                </c:pt>
                <c:pt idx="4">
                  <c:v>BD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1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ilość uczniów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LO</c:v>
                </c:pt>
                <c:pt idx="1">
                  <c:v>TE</c:v>
                </c:pt>
                <c:pt idx="2">
                  <c:v>LP</c:v>
                </c:pt>
                <c:pt idx="3">
                  <c:v>ZSZ</c:v>
                </c:pt>
                <c:pt idx="4">
                  <c:v>BD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38</c:v>
                </c:pt>
                <c:pt idx="1">
                  <c:v>59</c:v>
                </c:pt>
                <c:pt idx="2">
                  <c:v>3</c:v>
                </c:pt>
                <c:pt idx="3">
                  <c:v>24</c:v>
                </c:pt>
                <c:pt idx="4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ilość uczniów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LO</c:v>
                </c:pt>
                <c:pt idx="1">
                  <c:v>TE</c:v>
                </c:pt>
                <c:pt idx="2">
                  <c:v>LP</c:v>
                </c:pt>
                <c:pt idx="3">
                  <c:v>ZSZ</c:v>
                </c:pt>
                <c:pt idx="4">
                  <c:v>BD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35</c:v>
                </c:pt>
                <c:pt idx="1">
                  <c:v>55</c:v>
                </c:pt>
                <c:pt idx="2">
                  <c:v>6</c:v>
                </c:pt>
                <c:pt idx="3">
                  <c:v>25</c:v>
                </c:pt>
                <c:pt idx="4">
                  <c:v>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Ilość</a:t>
            </a:r>
            <a:r>
              <a:rPr lang="pl-PL" baseline="0" dirty="0" smtClean="0"/>
              <a:t>  uczniów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ilość uczniów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LO</c:v>
                </c:pt>
                <c:pt idx="1">
                  <c:v>TE </c:v>
                </c:pt>
                <c:pt idx="2">
                  <c:v>LP</c:v>
                </c:pt>
                <c:pt idx="3">
                  <c:v>ZSZ</c:v>
                </c:pt>
                <c:pt idx="4">
                  <c:v>BD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0</c:v>
                </c:pt>
                <c:pt idx="1">
                  <c:v>8</c:v>
                </c:pt>
                <c:pt idx="2">
                  <c:v>1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ilość</a:t>
            </a:r>
            <a:r>
              <a:rPr lang="pl-PL" baseline="0" dirty="0" smtClean="0"/>
              <a:t> uczniów 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ilość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LO</c:v>
                </c:pt>
                <c:pt idx="1">
                  <c:v>TE</c:v>
                </c:pt>
                <c:pt idx="2">
                  <c:v>LP</c:v>
                </c:pt>
                <c:pt idx="3">
                  <c:v>ZSZ</c:v>
                </c:pt>
                <c:pt idx="4">
                  <c:v>BD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8</c:v>
                </c:pt>
                <c:pt idx="1">
                  <c:v>12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ilość uczniów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LO</c:v>
                </c:pt>
                <c:pt idx="1">
                  <c:v>TE</c:v>
                </c:pt>
                <c:pt idx="2">
                  <c:v>LP</c:v>
                </c:pt>
                <c:pt idx="3">
                  <c:v>ZSZ</c:v>
                </c:pt>
                <c:pt idx="4">
                  <c:v>BD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8</c:v>
                </c:pt>
                <c:pt idx="1">
                  <c:v>11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Ilość</a:t>
            </a:r>
            <a:r>
              <a:rPr lang="pl-PL" baseline="0" dirty="0" smtClean="0"/>
              <a:t> uczniów </a:t>
            </a:r>
            <a:r>
              <a:rPr lang="pl-PL" dirty="0" smtClean="0"/>
              <a:t> 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Ilość uczniów w%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LO</c:v>
                </c:pt>
                <c:pt idx="1">
                  <c:v>TE</c:v>
                </c:pt>
                <c:pt idx="2">
                  <c:v>LP</c:v>
                </c:pt>
                <c:pt idx="3">
                  <c:v>ZSZ</c:v>
                </c:pt>
                <c:pt idx="4">
                  <c:v>BD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7</c:v>
                </c:pt>
                <c:pt idx="1">
                  <c:v>14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ilość uczniów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LO</c:v>
                </c:pt>
                <c:pt idx="1">
                  <c:v>TE</c:v>
                </c:pt>
                <c:pt idx="2">
                  <c:v>LP</c:v>
                </c:pt>
                <c:pt idx="3">
                  <c:v>ZSZ</c:v>
                </c:pt>
                <c:pt idx="4">
                  <c:v>BD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7</c:v>
                </c:pt>
                <c:pt idx="1">
                  <c:v>12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ilość uczniów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LO</c:v>
                </c:pt>
                <c:pt idx="1">
                  <c:v>TE</c:v>
                </c:pt>
                <c:pt idx="2">
                  <c:v>LP</c:v>
                </c:pt>
                <c:pt idx="3">
                  <c:v>ZSZ</c:v>
                </c:pt>
                <c:pt idx="4">
                  <c:v>BD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10</c:v>
                </c:pt>
                <c:pt idx="1">
                  <c:v>13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ilość uczniów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LO</c:v>
                </c:pt>
                <c:pt idx="1">
                  <c:v>TE</c:v>
                </c:pt>
                <c:pt idx="2">
                  <c:v>LP</c:v>
                </c:pt>
                <c:pt idx="3">
                  <c:v>ZSZ</c:v>
                </c:pt>
                <c:pt idx="4">
                  <c:v>BD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8</c:v>
                </c:pt>
                <c:pt idx="1">
                  <c:v>13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 ilość uczniów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LO</c:v>
                </c:pt>
                <c:pt idx="1">
                  <c:v>TE</c:v>
                </c:pt>
                <c:pt idx="2">
                  <c:v>LP</c:v>
                </c:pt>
                <c:pt idx="3">
                  <c:v>ZSZ</c:v>
                </c:pt>
                <c:pt idx="4">
                  <c:v>BD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0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8E69-3B7C-4733-8710-80B555BD552C}" type="datetimeFigureOut">
              <a:rPr lang="pl-PL" smtClean="0"/>
              <a:pPr/>
              <a:t>2012-03-19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36B84-B220-415A-ACA9-9C981F5E46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8E69-3B7C-4733-8710-80B555BD552C}" type="datetimeFigureOut">
              <a:rPr lang="pl-PL" smtClean="0"/>
              <a:pPr/>
              <a:t>2012-03-19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36B84-B220-415A-ACA9-9C981F5E46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8E69-3B7C-4733-8710-80B555BD552C}" type="datetimeFigureOut">
              <a:rPr lang="pl-PL" smtClean="0"/>
              <a:pPr/>
              <a:t>2012-03-19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36B84-B220-415A-ACA9-9C981F5E46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8E69-3B7C-4733-8710-80B555BD552C}" type="datetimeFigureOut">
              <a:rPr lang="pl-PL" smtClean="0"/>
              <a:pPr/>
              <a:t>2012-03-19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36B84-B220-415A-ACA9-9C981F5E46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8E69-3B7C-4733-8710-80B555BD552C}" type="datetimeFigureOut">
              <a:rPr lang="pl-PL" smtClean="0"/>
              <a:pPr/>
              <a:t>2012-03-19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36B84-B220-415A-ACA9-9C981F5E46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8E69-3B7C-4733-8710-80B555BD552C}" type="datetimeFigureOut">
              <a:rPr lang="pl-PL" smtClean="0"/>
              <a:pPr/>
              <a:t>2012-03-19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36B84-B220-415A-ACA9-9C981F5E46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8E69-3B7C-4733-8710-80B555BD552C}" type="datetimeFigureOut">
              <a:rPr lang="pl-PL" smtClean="0"/>
              <a:pPr/>
              <a:t>2012-03-19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36B84-B220-415A-ACA9-9C981F5E46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8E69-3B7C-4733-8710-80B555BD552C}" type="datetimeFigureOut">
              <a:rPr lang="pl-PL" smtClean="0"/>
              <a:pPr/>
              <a:t>2012-03-19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36B84-B220-415A-ACA9-9C981F5E46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8E69-3B7C-4733-8710-80B555BD552C}" type="datetimeFigureOut">
              <a:rPr lang="pl-PL" smtClean="0"/>
              <a:pPr/>
              <a:t>2012-03-19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36B84-B220-415A-ACA9-9C981F5E46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8E69-3B7C-4733-8710-80B555BD552C}" type="datetimeFigureOut">
              <a:rPr lang="pl-PL" smtClean="0"/>
              <a:pPr/>
              <a:t>2012-03-19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36B84-B220-415A-ACA9-9C981F5E46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58E69-3B7C-4733-8710-80B555BD552C}" type="datetimeFigureOut">
              <a:rPr lang="pl-PL" smtClean="0"/>
              <a:pPr/>
              <a:t>2012-03-19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36B84-B220-415A-ACA9-9C981F5E46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58E69-3B7C-4733-8710-80B555BD552C}" type="datetimeFigureOut">
              <a:rPr lang="pl-PL" smtClean="0"/>
              <a:pPr/>
              <a:t>2012-03-19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36B84-B220-415A-ACA9-9C981F5E46F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1470025"/>
          </a:xfrm>
        </p:spPr>
        <p:txBody>
          <a:bodyPr>
            <a:normAutofit/>
          </a:bodyPr>
          <a:lstStyle/>
          <a:p>
            <a:r>
              <a:rPr lang="pl-PL" sz="4800" b="1" dirty="0" smtClean="0"/>
              <a:t>LOSY ABSOLWENTÓW 2008</a:t>
            </a:r>
            <a:endParaRPr lang="pl-PL" sz="4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Gminnego Gimnazjum im. Ks. Anny </a:t>
            </a:r>
          </a:p>
          <a:p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</a:t>
            </a: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Przemyślidów</a:t>
            </a: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w Siechnicach </a:t>
            </a:r>
          </a:p>
          <a:p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Oddziału Zamiejscowego Gimnazjum </a:t>
            </a:r>
          </a:p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  Św. Katarzynie </a:t>
            </a:r>
            <a:endParaRPr lang="pl-P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III 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1.Wybory uczniów (23)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2.Szkoły, do których uczęszczają uczniowie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85786" y="257174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 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14348" y="471488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  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  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12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 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III C - 1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571472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 III C -2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IIID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1.Wybory uczniów (24)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2.Szkoły, do których uczęszczają uczniowie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14348" y="2500306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285752">
                <a:tc>
                  <a:txBody>
                    <a:bodyPr/>
                    <a:lstStyle/>
                    <a:p>
                      <a:r>
                        <a:rPr lang="pl-PL" dirty="0" smtClean="0"/>
                        <a:t>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 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85786" y="457200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baseline="0" dirty="0" smtClean="0"/>
                        <a:t> 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III D - 1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III D -2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III 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1.Wybory uczniów (18)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2.Szkoły, do których uczęszczają uczniowie</a:t>
            </a: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57224" y="242886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baseline="0" dirty="0" smtClean="0"/>
                        <a:t> 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857224" y="471488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 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 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III E -1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III E -2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III F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1.Wybory uczniów (19 )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2.Szkoły, do których uczniowie uczęszczają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28662" y="257174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baseline="0" dirty="0" smtClean="0"/>
                        <a:t> 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928662" y="471488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 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LOSY </a:t>
            </a:r>
            <a:r>
              <a:rPr lang="pl-PL" b="1" dirty="0" smtClean="0"/>
              <a:t>ABSOLWENTÓW 2008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informacje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  W 2008 roku </a:t>
            </a:r>
            <a:r>
              <a:rPr lang="pl-PL" sz="2800" b="1" dirty="0" smtClean="0"/>
              <a:t>125</a:t>
            </a:r>
            <a:r>
              <a:rPr lang="pl-PL" sz="2800" dirty="0" smtClean="0"/>
              <a:t> uczniów ukończyło  nasze    </a:t>
            </a:r>
          </a:p>
          <a:p>
            <a:pPr>
              <a:buNone/>
            </a:pPr>
            <a:r>
              <a:rPr lang="pl-PL" sz="2800" dirty="0" smtClean="0"/>
              <a:t>       gimnazjum</a:t>
            </a:r>
          </a:p>
          <a:p>
            <a:r>
              <a:rPr lang="pl-PL" sz="2800" dirty="0" smtClean="0"/>
              <a:t> Uczniowie mogli wybrać 3 szkoły </a:t>
            </a:r>
            <a:r>
              <a:rPr lang="pl-PL" sz="2800" dirty="0" err="1" smtClean="0"/>
              <a:t>ponadgimnazjalne</a:t>
            </a:r>
            <a:r>
              <a:rPr lang="pl-PL" sz="2800" dirty="0" smtClean="0"/>
              <a:t>  </a:t>
            </a:r>
          </a:p>
          <a:p>
            <a:r>
              <a:rPr lang="pl-PL" sz="2800" dirty="0" smtClean="0"/>
              <a:t>Uczeń w zależności od ilości uzyskanych punktów rekrutacyjnych mógł dostać się do szkoły pierwszego,  drugiego lub trzeciego wyboru</a:t>
            </a:r>
          </a:p>
          <a:p>
            <a:r>
              <a:rPr lang="pl-PL" sz="2800" dirty="0" smtClean="0"/>
              <a:t>Informacje o losach absolwentów uzyskano z podań do szkół a następnie weryfikację danych w szkołach </a:t>
            </a:r>
            <a:r>
              <a:rPr lang="pl-PL" sz="2800" dirty="0" err="1" smtClean="0"/>
              <a:t>ponadgimnazjalnych</a:t>
            </a:r>
            <a:endParaRPr lang="pl-PL" sz="2800" dirty="0" smtClean="0"/>
          </a:p>
          <a:p>
            <a:pPr>
              <a:buNone/>
            </a:pPr>
            <a:endParaRPr lang="pl-PL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III F -1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III E - 2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PODSUMOWANIE</a:t>
            </a:r>
            <a:br>
              <a:rPr lang="pl-PL" dirty="0" smtClean="0"/>
            </a:br>
            <a:r>
              <a:rPr lang="pl-PL" sz="4900" b="1" dirty="0" smtClean="0"/>
              <a:t>WYBORY  ABSOLWENTÓW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57158" y="2928934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KLASA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III  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III</a:t>
                      </a:r>
                      <a:r>
                        <a:rPr lang="pl-PL" baseline="0" dirty="0" smtClean="0"/>
                        <a:t>  B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 III 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 III  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 III  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 III  F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 RAZEM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38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59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3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24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1</a:t>
                      </a:r>
                      <a:endParaRPr lang="pl-PL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WYBORY ABSOLWENTÓW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PODSUMOWANIE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200" b="1" dirty="0" smtClean="0"/>
              <a:t>szkoły, do których uczęszczają absolwenci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57158" y="2357430"/>
          <a:ext cx="8143932" cy="3353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428760"/>
                <a:gridCol w="1357322"/>
                <a:gridCol w="1357322"/>
                <a:gridCol w="1357322"/>
                <a:gridCol w="1357322"/>
              </a:tblGrid>
              <a:tr h="335741">
                <a:tc>
                  <a:txBody>
                    <a:bodyPr/>
                    <a:lstStyle/>
                    <a:p>
                      <a:r>
                        <a:rPr lang="pl-PL" dirty="0" smtClean="0"/>
                        <a:t>KLASA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35741">
                <a:tc>
                  <a:txBody>
                    <a:bodyPr/>
                    <a:lstStyle/>
                    <a:p>
                      <a:r>
                        <a:rPr lang="pl-PL" dirty="0" smtClean="0"/>
                        <a:t>III  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</a:tr>
              <a:tr h="335741">
                <a:tc>
                  <a:txBody>
                    <a:bodyPr/>
                    <a:lstStyle/>
                    <a:p>
                      <a:r>
                        <a:rPr lang="pl-PL" dirty="0" smtClean="0"/>
                        <a:t> III  B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  <a:tr h="335741">
                <a:tc>
                  <a:txBody>
                    <a:bodyPr/>
                    <a:lstStyle/>
                    <a:p>
                      <a:r>
                        <a:rPr lang="pl-PL" dirty="0" smtClean="0"/>
                        <a:t>III</a:t>
                      </a:r>
                      <a:r>
                        <a:rPr lang="pl-PL" baseline="0" dirty="0" smtClean="0"/>
                        <a:t>  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  <a:tr h="335741">
                <a:tc>
                  <a:txBody>
                    <a:bodyPr/>
                    <a:lstStyle/>
                    <a:p>
                      <a:r>
                        <a:rPr lang="pl-PL" dirty="0" smtClean="0"/>
                        <a:t>III</a:t>
                      </a:r>
                      <a:r>
                        <a:rPr lang="pl-PL" baseline="0" dirty="0" smtClean="0"/>
                        <a:t>   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335741">
                <a:tc>
                  <a:txBody>
                    <a:bodyPr/>
                    <a:lstStyle/>
                    <a:p>
                      <a:r>
                        <a:rPr lang="pl-PL" dirty="0" smtClean="0"/>
                        <a:t> III  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335741">
                <a:tc>
                  <a:txBody>
                    <a:bodyPr/>
                    <a:lstStyle/>
                    <a:p>
                      <a:r>
                        <a:rPr lang="pl-PL" dirty="0" smtClean="0"/>
                        <a:t>III  F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  <a:tr h="793084">
                <a:tc>
                  <a:txBody>
                    <a:bodyPr/>
                    <a:lstStyle/>
                    <a:p>
                      <a:r>
                        <a:rPr lang="pl-PL" dirty="0" smtClean="0"/>
                        <a:t>RAZEM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4000" dirty="0" smtClean="0">
                          <a:solidFill>
                            <a:schemeClr val="accent6"/>
                          </a:solidFill>
                        </a:rPr>
                        <a:t>35</a:t>
                      </a:r>
                      <a:endParaRPr lang="pl-PL" sz="40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4000" dirty="0" smtClean="0">
                          <a:solidFill>
                            <a:schemeClr val="accent6"/>
                          </a:solidFill>
                        </a:rPr>
                        <a:t>55</a:t>
                      </a:r>
                      <a:endParaRPr lang="pl-PL" sz="40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4000" dirty="0" smtClean="0">
                          <a:solidFill>
                            <a:schemeClr val="accent6"/>
                          </a:solidFill>
                        </a:rPr>
                        <a:t>6</a:t>
                      </a:r>
                      <a:endParaRPr lang="pl-PL" sz="40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4000" dirty="0" smtClean="0">
                          <a:solidFill>
                            <a:schemeClr val="accent6"/>
                          </a:solidFill>
                        </a:rPr>
                        <a:t>25</a:t>
                      </a:r>
                      <a:endParaRPr lang="pl-PL" sz="40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40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pl-PL" sz="4000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LOSY ABSOLWENTÓW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00034" y="185736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LOSY </a:t>
            </a:r>
            <a:r>
              <a:rPr lang="pl-PL" b="1" dirty="0" smtClean="0"/>
              <a:t>ABSOLWENTÓW 2008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PODSUMOWANIE – 121 absolwentów ( 4Bd)</a:t>
            </a:r>
          </a:p>
          <a:p>
            <a:r>
              <a:rPr lang="pl-PL" dirty="0" smtClean="0"/>
              <a:t>LICEUM OGÓLNOKSZTAŁCĄCE - 35osób -28 %</a:t>
            </a:r>
          </a:p>
          <a:p>
            <a:r>
              <a:rPr lang="pl-PL" dirty="0" smtClean="0"/>
              <a:t>TECHNIKUM - 55 osób – 44%</a:t>
            </a:r>
          </a:p>
          <a:p>
            <a:r>
              <a:rPr lang="pl-PL" dirty="0" smtClean="0"/>
              <a:t>LICEUM PROFILOWANE - 6 osób – 5 %</a:t>
            </a:r>
          </a:p>
          <a:p>
            <a:r>
              <a:rPr lang="pl-PL" dirty="0" smtClean="0"/>
              <a:t>ZASADNICZA SZKOŁA ZAWODOWA  - 25 osób</a:t>
            </a:r>
          </a:p>
          <a:p>
            <a:pPr>
              <a:buNone/>
            </a:pPr>
            <a:r>
              <a:rPr lang="pl-PL" dirty="0" smtClean="0"/>
              <a:t> -  20%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sz="3600" b="1" dirty="0" smtClean="0">
                <a:solidFill>
                  <a:schemeClr val="accent2"/>
                </a:solidFill>
              </a:rPr>
              <a:t>77 % absolwentów uczy się w szkołach kończących się egzaminem maturalnym</a:t>
            </a:r>
            <a:endParaRPr lang="pl-PL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LOSY ABSOLWENTÓW 2008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3600" dirty="0" smtClean="0"/>
              <a:t>Dziękuję za uwagę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Prezentację przygotowała  Beata Stal</a:t>
            </a:r>
          </a:p>
          <a:p>
            <a:pPr algn="ctr">
              <a:buNone/>
            </a:pPr>
            <a:r>
              <a:rPr lang="pl-PL" dirty="0" smtClean="0"/>
              <a:t>Szkolny doradca zawodowy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TYPY SZKÓŁ PONADGIMNAZJALNYCH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LICEUM OGÓLNOKSZTAŁCĄCE  - LO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TECHNNIKUM – TE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LICEUM PROFILOWANE  - LP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ZASADNICZA SZKOŁA ZAWODOWA – ZSZ</a:t>
            </a:r>
          </a:p>
          <a:p>
            <a:pPr>
              <a:buNone/>
            </a:pPr>
            <a:r>
              <a:rPr lang="pl-PL" dirty="0" smtClean="0"/>
              <a:t>(  BD w tabelce oznacza brak danych)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III A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>
              <a:buNone/>
            </a:pPr>
            <a:r>
              <a:rPr lang="pl-PL" dirty="0" smtClean="0"/>
              <a:t>1.Wybory  uczniów (17)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2.Szkoły, do których uczęszczają uczniowie</a:t>
            </a:r>
          </a:p>
          <a:p>
            <a:pPr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000100" y="235743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 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000100" y="421481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III A - 1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III A - 2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III B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1.Wybory uczniów (24)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2.Szkoły, do których uczęszczają uczniowie</a:t>
            </a: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28662" y="2357430"/>
          <a:ext cx="59531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324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928662" y="4500570"/>
          <a:ext cx="592935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052554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LO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ZSZ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BD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III B- 1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III B -2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602</Words>
  <Application>Microsoft Office PowerPoint</Application>
  <PresentationFormat>Pokaz na ekranie (4:3)</PresentationFormat>
  <Paragraphs>319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Motyw pakietu Office</vt:lpstr>
      <vt:lpstr>LOSY ABSOLWENTÓW 2008</vt:lpstr>
      <vt:lpstr>LOSY ABSOLWENTÓW 2008 informacje</vt:lpstr>
      <vt:lpstr>TYPY SZKÓŁ PONADGIMNAZJALNYCH</vt:lpstr>
      <vt:lpstr>Klasa III A  </vt:lpstr>
      <vt:lpstr>Klasa III A - 1</vt:lpstr>
      <vt:lpstr>Klasa III A - 2</vt:lpstr>
      <vt:lpstr>Klasa III B</vt:lpstr>
      <vt:lpstr>Klasa III B- 1</vt:lpstr>
      <vt:lpstr>Klasa III B -2</vt:lpstr>
      <vt:lpstr>Klasa III C</vt:lpstr>
      <vt:lpstr>Klasa III C - 1</vt:lpstr>
      <vt:lpstr>Klasa  III C -2</vt:lpstr>
      <vt:lpstr>Klasa IIID</vt:lpstr>
      <vt:lpstr>Klasa III D - 1</vt:lpstr>
      <vt:lpstr>Klasa III D -2</vt:lpstr>
      <vt:lpstr>Klasa III E</vt:lpstr>
      <vt:lpstr>Klasa III E -1</vt:lpstr>
      <vt:lpstr>Klasa III E -2</vt:lpstr>
      <vt:lpstr>Klasa III F</vt:lpstr>
      <vt:lpstr>Klasa III F -1</vt:lpstr>
      <vt:lpstr>Klasa III E - 2</vt:lpstr>
      <vt:lpstr>PODSUMOWANIE WYBORY  ABSOLWENTÓW  </vt:lpstr>
      <vt:lpstr>WYBORY ABSOLWENTÓW</vt:lpstr>
      <vt:lpstr>PODSUMOWANIE szkoły, do których uczęszczają absolwenci</vt:lpstr>
      <vt:lpstr>LOSY ABSOLWENTÓW</vt:lpstr>
      <vt:lpstr>LOSY ABSOLWENTÓW 2008</vt:lpstr>
      <vt:lpstr>LOSY ABSOLWENTÓW 2008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Beatka Stal</dc:creator>
  <cp:lastModifiedBy>Nauczyciel</cp:lastModifiedBy>
  <cp:revision>40</cp:revision>
  <dcterms:created xsi:type="dcterms:W3CDTF">2009-01-04T17:21:02Z</dcterms:created>
  <dcterms:modified xsi:type="dcterms:W3CDTF">2012-03-19T08:06:29Z</dcterms:modified>
</cp:coreProperties>
</file>